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351" r:id="rId3"/>
    <p:sldId id="262" r:id="rId4"/>
    <p:sldId id="312" r:id="rId5"/>
    <p:sldId id="346" r:id="rId6"/>
    <p:sldId id="323" r:id="rId7"/>
    <p:sldId id="315" r:id="rId8"/>
    <p:sldId id="333" r:id="rId9"/>
    <p:sldId id="343" r:id="rId10"/>
    <p:sldId id="353" r:id="rId11"/>
    <p:sldId id="330" r:id="rId12"/>
    <p:sldId id="338" r:id="rId13"/>
    <p:sldId id="335" r:id="rId14"/>
    <p:sldId id="354" r:id="rId15"/>
    <p:sldId id="331" r:id="rId16"/>
    <p:sldId id="316" r:id="rId17"/>
    <p:sldId id="352" r:id="rId18"/>
    <p:sldId id="329" r:id="rId19"/>
    <p:sldId id="336" r:id="rId20"/>
    <p:sldId id="314" r:id="rId21"/>
    <p:sldId id="342" r:id="rId22"/>
    <p:sldId id="341" r:id="rId23"/>
    <p:sldId id="340" r:id="rId24"/>
    <p:sldId id="317" r:id="rId25"/>
    <p:sldId id="318" r:id="rId26"/>
    <p:sldId id="355" r:id="rId27"/>
    <p:sldId id="348" r:id="rId28"/>
    <p:sldId id="357" r:id="rId29"/>
    <p:sldId id="356" r:id="rId30"/>
    <p:sldId id="319" r:id="rId31"/>
    <p:sldId id="349" r:id="rId32"/>
    <p:sldId id="337" r:id="rId33"/>
    <p:sldId id="339" r:id="rId34"/>
    <p:sldId id="350" r:id="rId35"/>
    <p:sldId id="347" r:id="rId36"/>
    <p:sldId id="311" r:id="rId37"/>
    <p:sldId id="321" r:id="rId38"/>
    <p:sldId id="260" r:id="rId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3669" autoAdjust="0"/>
  </p:normalViewPr>
  <p:slideViewPr>
    <p:cSldViewPr snapToGrid="0" snapToObjects="1">
      <p:cViewPr varScale="1">
        <p:scale>
          <a:sx n="41" d="100"/>
          <a:sy n="41" d="100"/>
        </p:scale>
        <p:origin x="845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99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55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011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0015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516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1273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Interpreter </a:t>
            </a:r>
            <a:r>
              <a:rPr lang="zh-CN" altLang="en-US" dirty="0"/>
              <a:t>把</a:t>
            </a:r>
            <a:r>
              <a:rPr lang="en-US" altLang="zh-CN" dirty="0" err="1"/>
              <a:t>ast</a:t>
            </a:r>
            <a:r>
              <a:rPr lang="zh-CN" altLang="en-US" dirty="0"/>
              <a:t>转为字节码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2878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Interpreter </a:t>
            </a:r>
            <a:r>
              <a:rPr lang="zh-CN" altLang="en-US" dirty="0"/>
              <a:t>把</a:t>
            </a:r>
            <a:r>
              <a:rPr lang="en-US" altLang="zh-CN" dirty="0" err="1"/>
              <a:t>ast</a:t>
            </a:r>
            <a:r>
              <a:rPr lang="zh-CN" altLang="en-US" dirty="0"/>
              <a:t>转为字节码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7600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0237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9097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8447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9859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458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3201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7447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1810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5547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5355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77167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09562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8604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3104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6601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92661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49176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3798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6363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5043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041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0095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0905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4656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069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345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 descr="图像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 descr="图像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 descr="图像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 descr="图像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" hasCustomPrompt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  <a:lvl2pPr marL="1025525" indent="-390525" algn="ctr">
              <a:spcBef>
                <a:spcPts val="0"/>
              </a:spcBef>
              <a:defRPr sz="3200" i="1"/>
            </a:lvl2pPr>
            <a:lvl3pPr marL="1660525" indent="-390525" algn="ctr">
              <a:spcBef>
                <a:spcPts val="0"/>
              </a:spcBef>
              <a:defRPr sz="3200" i="1"/>
            </a:lvl3pPr>
            <a:lvl4pPr marL="2295525" indent="-390525" algn="ctr">
              <a:spcBef>
                <a:spcPts val="0"/>
              </a:spcBef>
              <a:defRPr sz="3200" i="1"/>
            </a:lvl4pPr>
            <a:lvl5pPr marL="2930525" indent="-390525" algn="ctr">
              <a:spcBef>
                <a:spcPts val="0"/>
              </a:spcBef>
              <a:defRPr sz="3200" i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 descr="“在此键入引文。”"/>
          <p:cNvSpPr>
            <a:spLocks noGrp="1"/>
          </p:cNvSpPr>
          <p:nvPr>
            <p:ph type="body" sz="quarter" idx="13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 descr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深底">
    <p:bg>
      <p:bgPr>
        <a:solidFill>
          <a:srgbClr val="26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 hasCustomPrompt="1"/>
          </p:nvPr>
        </p:nvSpPr>
        <p:spPr>
          <a:xfrm>
            <a:off x="204786" y="203200"/>
            <a:ext cx="7869389" cy="675979"/>
          </a:xfrm>
          <a:prstGeom prst="rect">
            <a:avLst/>
          </a:prstGeom>
        </p:spPr>
        <p:txBody>
          <a:bodyPr lIns="71436" tIns="71436" rIns="71436" bIns="71436"/>
          <a:lstStyle>
            <a:lvl1pPr algn="l" defTabSz="584200">
              <a:defRPr sz="3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812800" y="965200"/>
            <a:ext cx="5369306" cy="635000"/>
          </a:xfrm>
          <a:prstGeom prst="rect">
            <a:avLst/>
          </a:prstGeom>
        </p:spPr>
        <p:txBody>
          <a:bodyPr lIns="76200" tIns="76200" rIns="76200" bIns="76200"/>
          <a:lstStyle>
            <a:lvl1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  <a:lvl2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2pPr>
            <a:lvl3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3pPr>
            <a:lvl4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4pPr>
            <a:lvl5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11968560" y="13073062"/>
            <a:ext cx="434975" cy="460375"/>
          </a:xfrm>
          <a:prstGeom prst="rect">
            <a:avLst/>
          </a:prstGeom>
        </p:spPr>
        <p:txBody>
          <a:bodyPr lIns="71436" tIns="71436" rIns="71436" bIns="71436"/>
          <a:lstStyle>
            <a:lvl1pPr defTabSz="584200">
              <a:defRPr sz="2200"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5pPr>
      <a:lvl6pPr marL="3761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6pPr>
      <a:lvl7pPr marL="4396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7pPr>
      <a:lvl8pPr marL="5031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8pPr>
      <a:lvl9pPr marL="5666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nodejs/node/blob/v10.x/deps/v8/src/runtime-profiler.cc#L200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bugs.chromium.org/p/v8/issues/detail?id=8538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nodejs/node/blob/v10.x/deps/v8/src/bailout-reason.h" TargetMode="Externa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9" name="pasted-image.pdf"/>
          <p:cNvPicPr>
            <a:picLocks noChangeAspect="1"/>
          </p:cNvPicPr>
          <p:nvPr/>
        </p:nvPicPr>
        <p:blipFill>
          <a:blip r:embed="rId4"/>
          <a:srcRect r="19681"/>
          <a:stretch>
            <a:fillRect/>
          </a:stretch>
        </p:blipFill>
        <p:spPr>
          <a:xfrm>
            <a:off x="16279593" y="875320"/>
            <a:ext cx="8104407" cy="59355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0" name="Shape 130" descr="NETEASE…"/>
          <p:cNvSpPr/>
          <p:nvPr/>
        </p:nvSpPr>
        <p:spPr>
          <a:xfrm>
            <a:off x="1144625" y="875320"/>
            <a:ext cx="4118230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NETEASE</a:t>
            </a:r>
          </a:p>
          <a:p>
            <a:pPr algn="l">
              <a:defRPr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Kaola Center Training </a:t>
            </a:r>
          </a:p>
        </p:txBody>
      </p:sp>
      <p:sp>
        <p:nvSpPr>
          <p:cNvPr id="131" name="Shape 131"/>
          <p:cNvSpPr/>
          <p:nvPr/>
        </p:nvSpPr>
        <p:spPr>
          <a:xfrm>
            <a:off x="1144625" y="5044148"/>
            <a:ext cx="9222076" cy="279884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90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rPr lang="zh-CN" altLang="en-US" b="1" dirty="0"/>
              <a:t>浅析</a:t>
            </a:r>
            <a:r>
              <a:rPr lang="en-US" altLang="zh-CN" b="1" dirty="0"/>
              <a:t>V8</a:t>
            </a:r>
            <a:r>
              <a:rPr lang="zh-CN" altLang="en-US" b="1" dirty="0"/>
              <a:t>聊聊</a:t>
            </a:r>
            <a:r>
              <a:rPr lang="en-US" altLang="zh-CN" b="1" dirty="0"/>
              <a:t>JS</a:t>
            </a:r>
            <a:r>
              <a:rPr lang="zh-CN" altLang="en-US" b="1" dirty="0"/>
              <a:t>性能</a:t>
            </a:r>
            <a:endParaRPr lang="zh-CN" altLang="en-US" dirty="0"/>
          </a:p>
          <a:p>
            <a:pPr algn="l">
              <a:lnSpc>
                <a:spcPct val="150000"/>
              </a:lnSpc>
              <a:defRPr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rPr lang="zh-CN" altLang="en-US"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主讲人：黄加樑</a:t>
            </a:r>
            <a:endParaRPr lang="zh-CN" altLang="en-US" dirty="0">
              <a:latin typeface="PingFang SC Semibold"/>
              <a:ea typeface="PingFang SC Semibold"/>
              <a:cs typeface="PingFang SC Semibold"/>
              <a:sym typeface="PingFang SC Semibold"/>
            </a:endParaRPr>
          </a:p>
          <a:p>
            <a:pPr algn="l">
              <a:lnSpc>
                <a:spcPct val="150000"/>
              </a:lnSpc>
              <a:defRPr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rPr b="1" dirty="0"/>
              <a:t>时   间：</a:t>
            </a:r>
            <a:r>
              <a:rPr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201</a:t>
            </a:r>
            <a:r>
              <a:rPr lang="en-US" altLang="zh-CN"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9</a:t>
            </a:r>
            <a:r>
              <a:rPr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年</a:t>
            </a:r>
            <a:r>
              <a:rPr lang="en-US" altLang="zh-CN"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8</a:t>
            </a:r>
            <a:r>
              <a:rPr lang="zh-CN" altLang="en-US"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月</a:t>
            </a:r>
            <a:r>
              <a:rPr lang="en-US"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1</a:t>
            </a:r>
            <a:r>
              <a:rPr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日</a:t>
            </a:r>
          </a:p>
        </p:txBody>
      </p:sp>
      <p:pic>
        <p:nvPicPr>
          <p:cNvPr id="132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625" y="11775616"/>
            <a:ext cx="3412713" cy="63579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1487587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/>
              <a:t>环境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8A58A46-2A0C-4CF3-8468-C02A94058C36}"/>
              </a:ext>
            </a:extLst>
          </p:cNvPr>
          <p:cNvSpPr txBox="1"/>
          <p:nvPr/>
        </p:nvSpPr>
        <p:spPr>
          <a:xfrm>
            <a:off x="4533900" y="5341595"/>
            <a:ext cx="15316200" cy="25648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Node  10.16.0</a:t>
            </a:r>
          </a:p>
          <a:p>
            <a:pPr algn="l"/>
            <a:r>
              <a:rPr lang="en-US" altLang="zh-CN" sz="8000" b="1" dirty="0"/>
              <a:t>V8       6.8.275.32-node.52</a:t>
            </a:r>
            <a:endParaRPr kumimoji="0" lang="zh-CN" altLang="en-US" sz="8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21841124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3F9946E-6BF7-4E2E-836B-9E88751D0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2242" y="6261462"/>
            <a:ext cx="15738604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(n) {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s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'(function func'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n +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'(x) { return 0'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n; ++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s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'+x'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s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'; })'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//generate(10)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function func10(x) { return 0+x+x+x+x+x+x+x+x+x+x; }</a:t>
            </a:r>
            <a:endParaRPr kumimoji="0" lang="zh-CN" altLang="zh-CN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B9BC0F-5D9B-4051-87F5-8589242E589B}"/>
              </a:ext>
            </a:extLst>
          </p:cNvPr>
          <p:cNvSpPr txBox="1"/>
          <p:nvPr/>
        </p:nvSpPr>
        <p:spPr>
          <a:xfrm>
            <a:off x="3402242" y="3642523"/>
            <a:ext cx="14792960" cy="259558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--opt / --no-opt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开启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关闭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Turbofan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优化（默认开启）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ct val="150000"/>
              </a:lnSpc>
              <a:buFontTx/>
              <a:buAutoNum type="arabicPeriod"/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--trace-opt            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跟踪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Turbofan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的优化过程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函数生成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9629400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BDFEF3-DC07-4135-BA40-7F31D5A79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486" y="5560236"/>
            <a:ext cx="9825126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func10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5e6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func10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12DA25-DD9B-40FD-BAE7-66102175D6B7}"/>
              </a:ext>
            </a:extLst>
          </p:cNvPr>
          <p:cNvSpPr txBox="1"/>
          <p:nvPr/>
        </p:nvSpPr>
        <p:spPr>
          <a:xfrm>
            <a:off x="1763486" y="3999130"/>
            <a:ext cx="6052457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5400" b="1" dirty="0"/>
              <a:t>case-func10.js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A9C80A-EB65-43E9-9CB9-AD49348A70B9}"/>
              </a:ext>
            </a:extLst>
          </p:cNvPr>
          <p:cNvSpPr txBox="1"/>
          <p:nvPr/>
        </p:nvSpPr>
        <p:spPr>
          <a:xfrm>
            <a:off x="12453258" y="3999129"/>
            <a:ext cx="6052457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5400" b="1" dirty="0"/>
              <a:t>case-func10000.js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CD67476-6D25-46DA-AF4E-BA72E09FE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53258" y="5560236"/>
            <a:ext cx="10758073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func10000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func10000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721435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3F9946E-6BF7-4E2E-836B-9E88751D0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772" y="2827267"/>
            <a:ext cx="12545422" cy="99338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/case-func10.js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212.007ms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--no-opt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/case-func10.js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671.125ms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/case-func10000.js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2715.201ms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--no-opt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/case-func10000.js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2675.396ms</a:t>
            </a:r>
            <a:endParaRPr lang="zh-CN" altLang="zh-CN" sz="48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0021035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3F9946E-6BF7-4E2E-836B-9E88751D0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624" y="3956249"/>
            <a:ext cx="22482323" cy="6979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--trace-opt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/case-func10.js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[marking 0x0010e43ed249 &lt;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JSFunction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func10 (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sfi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000003E6086D7061)&gt; for optimized recompilation, reason: small function, ICs with 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typeinfo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10/10 (100%), generic ICs: 0/10 (0%)]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[compiling method 0x0010e43ed249 &lt;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JSFunction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func10 (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sfi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000003E6086D7061)&gt; using 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TurboFan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[optimizing 0x0010e43ed249 &lt;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JSFunction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func10 (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sfi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000003E6086D7061)&gt; - took 4.108, 0.787, 0.078 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[completed optimizing 0x0010e43ed249 &lt;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JSFunction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func10 (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sfi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000003E6086D7061)&gt;]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--trace-opt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/case-func10000.js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Nothing</a:t>
            </a:r>
          </a:p>
        </p:txBody>
      </p:sp>
    </p:spTree>
    <p:extLst>
      <p:ext uri="{BB962C8B-B14F-4D97-AF65-F5344CB8AC3E}">
        <p14:creationId xmlns:p14="http://schemas.microsoft.com/office/powerpoint/2010/main" val="960900429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15AA24D-73C9-4B7B-8D8E-E75A282CA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0042" y="4311754"/>
            <a:ext cx="17408933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OptimizationReason RuntimeProfiler::ShouldOptimize(JSFunction* function,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生成的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bytecode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大于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60kb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，跳出</a:t>
            </a:r>
            <a:b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dobe Myungjo Std M" panose="02020600000000000000" pitchFamily="18" charset="-128"/>
                <a:ea typeface="Adobe Myungjo Std M" panose="02020600000000000000" pitchFamily="18" charset="-128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(shared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GetBytecodeArray()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length() &gt; kMaxBytecodeSizeForOpt</a:t>
            </a:r>
            <a:r>
              <a:rPr kumimoji="0" lang="en-US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3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//60kb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OptimizationReason::kDoNotOptimize;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原因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FBC552-C90D-497B-A057-E2EAC499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0042" y="9044376"/>
            <a:ext cx="8913776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V8 </a:t>
            </a:r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的限制 </a:t>
            </a:r>
            <a:r>
              <a:rPr lang="en-US" altLang="zh-CN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60KB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（注意是字节码）</a:t>
            </a:r>
            <a:endParaRPr lang="en-US" altLang="zh-CN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74EF89-B6FA-4754-AB7E-A70672232CD5}"/>
              </a:ext>
            </a:extLst>
          </p:cNvPr>
          <p:cNvSpPr/>
          <p:nvPr/>
        </p:nvSpPr>
        <p:spPr>
          <a:xfrm>
            <a:off x="12932084" y="6712411"/>
            <a:ext cx="76927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>
                <a:hlinkClick r:id="rId5"/>
              </a:rPr>
              <a:t>deps/v8/src/runtime-profiler.cc#L200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33330246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Bytecode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D7D92A-075C-40D2-B888-8F5663AAC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1707" y="3021234"/>
            <a:ext cx="14650164" cy="94487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[generated bytecode for function: func10]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Parameter count 2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Register count 2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Frame size 16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16 E&gt; 0000021FC005FC06 @    0 : a5                StackCheck 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38 S&gt; 0000021FC005FC07 @    1 : 0c 03             LdaSmi [3]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0000021FC005FC09 @    3 : 26 fb             Star r0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40 S&gt; 0000021FC005FC0B @    5 : 25 02             Ldar a0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56 E&gt; 0000021FC005FC0D @    7 : 34 fb 00          Add r0, [0]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0000021FC005FC10 @   10 : 26 fa             Star r1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0000021FC005FC12 @   12 : 25 02             Ldar a0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58 E&gt; 0000021FC005FC14 @   14 : 34 fa 01          Add r1, [1]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0000021FC005FC17 @   17 : 26 fa             Star r1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0000021FC005FC19 @   19 : 25 02             Ldar a0</a:t>
            </a:r>
            <a:endParaRPr kumimoji="0" lang="en-US" altLang="zh-CN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latin typeface="Consolas" panose="020B0609020204030204" pitchFamily="49" charset="0"/>
              </a:rPr>
              <a:t>……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74 E&gt; 0000021FC005FC4C @   70 : 34 fa 09          Add r1, [9]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77 S&gt; 0000021FC005FC4F @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73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a9                Return 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Constant pool (size = 0)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Handler Table (size = 0)</a:t>
            </a:r>
            <a:endParaRPr kumimoji="0" lang="zh-CN" altLang="zh-CN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F9A9AE-EC5B-493B-8B52-CDEA07962851}"/>
              </a:ext>
            </a:extLst>
          </p:cNvPr>
          <p:cNvSpPr txBox="1"/>
          <p:nvPr/>
        </p:nvSpPr>
        <p:spPr>
          <a:xfrm>
            <a:off x="839823" y="4631750"/>
            <a:ext cx="5487083" cy="36112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unc10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74</a:t>
            </a: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 Bytes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--print-bytecode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03353835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Bytecode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021073-081D-4C3E-BD26-B9B70BB16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0594" y="2522316"/>
            <a:ext cx="16684376" cy="1092606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[generated bytecode for function: func10000]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Parameter count 2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Frame size 8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19 E&gt; 000003CADAC5C3E2 @    0 : a0                StackCheck 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25 S&gt; 000003CADAC5C3E3 @    1 : 0b                LdaZero 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000003CADAC5C3E4 @    2 : 26 fb             Star r0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000003CADAC5C3E6 @    4 : 25 02             Ldar a0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33 E&gt; 000003CADAC5C3E8 @    6 : 32 fb 00          Add r0, [0]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000003CADAC5C3EB @    9 : 26 fb             Star r0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000003CADAC5C3ED @   11 : 25 02             Ldar a0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35 E&gt; 000003CADAC5C3EF @   13 : 32 fb 01          Add r0, [1]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000003CADAC5C3F2 @   16 : 26 fb             Star r0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000003CADAC5C3F4 @   18 : 25 02             Ldar a0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000003CADAC74772 @ 99216 : 25 02             Ldar a0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20029 E&gt; 000003CADAC74774 @ 99218 : 00 32 fb ff 0e 27 Add.Wide r0, [9998]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000003CADAC7477A @ 99224 : 26 fb             Star r0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000003CADAC7477C @ 99226 : 25 02             Ldar a0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20031 E&gt; 000003CADAC7477E @ 99228 : 00 32 fb ff 0f 27 Add.Wide r0, [9999]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20034 S&gt; 000003CADAC74784 @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99234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a4                Return 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Constant pool (size = 0)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Handler Table (size = 0)</a:t>
            </a:r>
            <a:endParaRPr kumimoji="0" lang="zh-CN" altLang="zh-CN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F9A9AE-EC5B-493B-8B52-CDEA07962851}"/>
              </a:ext>
            </a:extLst>
          </p:cNvPr>
          <p:cNvSpPr txBox="1"/>
          <p:nvPr/>
        </p:nvSpPr>
        <p:spPr>
          <a:xfrm>
            <a:off x="556793" y="5052377"/>
            <a:ext cx="7759891" cy="36112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func10000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99235</a:t>
            </a: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 Bytes</a:t>
            </a:r>
            <a:r>
              <a:rPr kumimoji="0" lang="zh-CN" alt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（超过</a:t>
            </a: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60k</a:t>
            </a:r>
            <a:r>
              <a:rPr kumimoji="0" lang="zh-CN" alt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）</a:t>
            </a:r>
            <a:endParaRPr kumimoji="0" lang="en-US" altLang="zh-CN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--print-bytecode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11808008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Machine Code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FBC552-C90D-497B-A057-E2EAC499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8872" y="3286912"/>
            <a:ext cx="16377920" cy="84638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Instructions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(size = 356)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000002F8C17C4320     0  488b59e0       REX.W movq rbx,[rcx-0x20]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000002F8C17C4324     4  f6430f01       testb [rbx+0xf],0x1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000002F8C17C4328     8  740d           jz 000002F8C17C4337  &lt;+0x17&gt;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000002F8C17C432A     a  49ba90e55ed3f67f0000 REX.W movq r10,00007FF6D35EE590  (CompileLazyDeoptimizedCode)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000002F8C17C4334    14  41ffe2         jmp r10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000002F8C17C4337    17  55             push rbp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000002F8C17C4338    18  4889e5         REX.W movq rbp,rsp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000002F8C17C433B    1b  56             push rsi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000002F8C17C433C    1c  57             push rdi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000002F8C17C433D    1d  4883ec08       REX.W subq rsp,0x8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000002F8C17C4341    21  488975e8       REX.W movq [rbp-0x18],rsi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3200" dirty="0">
                <a:latin typeface="Consolas" panose="020B0609020204030204" pitchFamily="49" charset="0"/>
              </a:rPr>
              <a:t>……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000002F8C17C447C   15c  e8bfdb0700     call 000002F8C1842040    ;; lazy deoptimization bailout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000002F8C17C4481   161  0f1f00         nop</a:t>
            </a:r>
            <a:endParaRPr kumimoji="0" lang="zh-CN" altLang="zh-CN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ABCE7F-7C51-4C4A-B706-89D8CAB35747}"/>
              </a:ext>
            </a:extLst>
          </p:cNvPr>
          <p:cNvSpPr txBox="1"/>
          <p:nvPr/>
        </p:nvSpPr>
        <p:spPr>
          <a:xfrm>
            <a:off x="755117" y="4498380"/>
            <a:ext cx="6425477" cy="471924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func10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经过优化编译后的机器码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356</a:t>
            </a:r>
            <a:r>
              <a:rPr kumimoji="0" lang="en-US" altLang="zh-CN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 Bytes </a:t>
            </a:r>
            <a:r>
              <a:rPr kumimoji="0" lang="zh-CN" alt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！！</a:t>
            </a:r>
            <a:endParaRPr kumimoji="0" lang="en-US" altLang="zh-CN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（接近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r>
              <a:rPr kumimoji="0" lang="zh-CN" alt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）</a:t>
            </a:r>
            <a:endParaRPr kumimoji="0" lang="en-US" altLang="zh-CN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--print-opt-code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7734925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8220199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猜测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4D426023-4C3B-4E38-845B-2F87B3338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85132" y="3267810"/>
            <a:ext cx="16877692" cy="949370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33FD4DB-8CB8-45B9-9B00-C516923F321F}"/>
              </a:ext>
            </a:extLst>
          </p:cNvPr>
          <p:cNvSpPr txBox="1"/>
          <p:nvPr/>
        </p:nvSpPr>
        <p:spPr>
          <a:xfrm>
            <a:off x="1950719" y="4344491"/>
            <a:ext cx="6387738" cy="502701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优化产生的机器码，会增大内存的占用，</a:t>
            </a:r>
            <a:r>
              <a:rPr lang="en-US" altLang="zh-CN" sz="4000" b="1" dirty="0"/>
              <a:t>JS</a:t>
            </a: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引擎需要平衡性能优化和内存使用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000" b="1" dirty="0"/>
          </a:p>
          <a:p>
            <a:pPr algn="l"/>
            <a:r>
              <a:rPr lang="zh-CN" altLang="en-US" sz="4000" b="1" dirty="0"/>
              <a:t>猜测：</a:t>
            </a:r>
          </a:p>
          <a:p>
            <a:pPr algn="l"/>
            <a:r>
              <a:rPr lang="en-US" altLang="zh-CN" sz="4000" b="1" dirty="0"/>
              <a:t>1. </a:t>
            </a:r>
            <a:r>
              <a:rPr lang="zh-CN" altLang="en-US" sz="4000" b="1" dirty="0"/>
              <a:t>需要控制内存的使用</a:t>
            </a:r>
          </a:p>
          <a:p>
            <a:pPr algn="l"/>
            <a:r>
              <a:rPr lang="en-US" altLang="zh-CN" sz="4000" b="1" dirty="0"/>
              <a:t>2. </a:t>
            </a:r>
            <a:r>
              <a:rPr lang="zh-CN" altLang="en-US" sz="4000" b="1" dirty="0"/>
              <a:t>生成的机器码在不同指令集上有限制</a:t>
            </a:r>
          </a:p>
        </p:txBody>
      </p:sp>
    </p:spTree>
    <p:extLst>
      <p:ext uri="{BB962C8B-B14F-4D97-AF65-F5344CB8AC3E}">
        <p14:creationId xmlns:p14="http://schemas.microsoft.com/office/powerpoint/2010/main" val="2862309924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795089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/>
              <a:t>序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8A58A46-2A0C-4CF3-8468-C02A94058C36}"/>
              </a:ext>
            </a:extLst>
          </p:cNvPr>
          <p:cNvSpPr txBox="1"/>
          <p:nvPr/>
        </p:nvSpPr>
        <p:spPr>
          <a:xfrm>
            <a:off x="4533900" y="5847588"/>
            <a:ext cx="15316200" cy="15799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9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V8</a:t>
            </a:r>
            <a:r>
              <a:rPr kumimoji="0" lang="zh-CN" altLang="en-US" sz="9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是如何被玩坏的</a:t>
            </a:r>
          </a:p>
        </p:txBody>
      </p:sp>
    </p:spTree>
    <p:extLst>
      <p:ext uri="{BB962C8B-B14F-4D97-AF65-F5344CB8AC3E}">
        <p14:creationId xmlns:p14="http://schemas.microsoft.com/office/powerpoint/2010/main" val="1908228443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558DAF-326A-4F8E-B4F3-1D47467E8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3431" y="6400325"/>
            <a:ext cx="8130809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(obj) {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2B849C-1D45-4CBF-937D-E7D482E24866}"/>
              </a:ext>
            </a:extLst>
          </p:cNvPr>
          <p:cNvSpPr txBox="1"/>
          <p:nvPr/>
        </p:nvSpPr>
        <p:spPr>
          <a:xfrm>
            <a:off x="3736071" y="4185889"/>
            <a:ext cx="14792960" cy="15799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l">
              <a:buFontTx/>
              <a:buAutoNum type="arabicPeriod"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 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--use-</a:t>
            </a:r>
            <a:r>
              <a:rPr lang="en-US" altLang="zh-CN" sz="32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 --no-use-</a:t>
            </a:r>
            <a:r>
              <a:rPr lang="en-US" altLang="zh-CN" sz="32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开启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关闭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Inline cache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优化（默认开启）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测试函数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96993205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8E685D5B-3982-4D95-8A32-F1E5113C6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400" y="5743570"/>
            <a:ext cx="9212778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5e6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CN" altLang="zh-CN" sz="40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zh-CN" altLang="zh-CN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A8DFD5F-445C-4237-8982-B276653CF0B5}"/>
              </a:ext>
            </a:extLst>
          </p:cNvPr>
          <p:cNvSpPr/>
          <p:nvPr/>
        </p:nvSpPr>
        <p:spPr>
          <a:xfrm>
            <a:off x="1930400" y="3974866"/>
            <a:ext cx="42963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case-ic-opt.js</a:t>
            </a:r>
            <a:endParaRPr lang="zh-CN" altLang="en-US" sz="4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3E3A42-DAD9-4A95-9EA4-977DE8A4F911}"/>
              </a:ext>
            </a:extLst>
          </p:cNvPr>
          <p:cNvSpPr/>
          <p:nvPr/>
        </p:nvSpPr>
        <p:spPr>
          <a:xfrm>
            <a:off x="11737396" y="4094429"/>
            <a:ext cx="53687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case-ic-no-opt.js</a:t>
            </a:r>
            <a:endParaRPr lang="zh-CN" altLang="en-US" sz="48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407C6ED-537D-4B73-9AC4-7CFF21930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7396" y="5743570"/>
            <a:ext cx="9212778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2e6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({[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`a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zh-CN" altLang="zh-CN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633477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6BDCA538-955E-4355-81CA-FCE5D46EB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772" y="2827267"/>
            <a:ext cx="13136930" cy="99338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/case-ic-opt.js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6.850ms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--no-use-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/case-ic-opt.js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367.637ms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/case-ic-no-opt.js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2411.771ms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-- no-use-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/case-ic-no-opt.js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2183.535ms</a:t>
            </a:r>
            <a:endParaRPr lang="zh-CN" altLang="zh-CN" sz="48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4543115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Shape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（形状或隐藏类）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09EFB3A7-955D-4620-A1F3-E71DE0237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8284" y="3533548"/>
            <a:ext cx="15247272" cy="857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8727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Shape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（形状或隐藏类）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09EFB3A7-955D-4620-A1F3-E71DE0237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568284" y="3604792"/>
            <a:ext cx="15247272" cy="857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66892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Shape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（形状）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134422-B691-4D56-A7BE-7EE67A153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481" y="4025431"/>
            <a:ext cx="14366240" cy="68634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0x03fb308ff1b9 &lt;Object map = 0000015B2B2F9489&gt;</a:t>
            </a:r>
            <a:b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0x03fb308ff2c1 &lt;Object map = 0000015B2B2F9489&gt;</a:t>
            </a:r>
            <a:b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a, b shape</a:t>
            </a: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相同</a:t>
            </a:r>
            <a:b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b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0x03a7049bf1b1 &lt;Object map = 0000000D753F9489&gt;</a:t>
            </a:r>
            <a:b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0x03a7049bf2b9 &lt;Object map = 0000000D753F9579&gt;</a:t>
            </a:r>
            <a:b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a, b shape</a:t>
            </a: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不同</a:t>
            </a:r>
            <a:endParaRPr kumimoji="0" lang="zh-CN" altLang="zh-CN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103373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Shape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（形状或隐藏类）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7899A43-C0AC-41F3-B0E2-DDBDD0513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632719"/>
              </p:ext>
            </p:extLst>
          </p:nvPr>
        </p:nvGraphicFramePr>
        <p:xfrm>
          <a:off x="8675157" y="4028563"/>
          <a:ext cx="5011772" cy="2387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5886">
                  <a:extLst>
                    <a:ext uri="{9D8B030D-6E8A-4147-A177-3AD203B41FA5}">
                      <a16:colId xmlns:a16="http://schemas.microsoft.com/office/drawing/2014/main" val="2393329489"/>
                    </a:ext>
                  </a:extLst>
                </a:gridCol>
                <a:gridCol w="2505886">
                  <a:extLst>
                    <a:ext uri="{9D8B030D-6E8A-4147-A177-3AD203B41FA5}">
                      <a16:colId xmlns:a16="http://schemas.microsoft.com/office/drawing/2014/main" val="1201500608"/>
                    </a:ext>
                  </a:extLst>
                </a:gridCol>
              </a:tblGrid>
              <a:tr h="79574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>
                          <a:effectLst/>
                        </a:rPr>
                        <a:t>住户</a:t>
                      </a:r>
                      <a:endParaRPr lang="zh-CN" altLang="en-US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>
                          <a:effectLst/>
                        </a:rPr>
                        <a:t>房屋</a:t>
                      </a:r>
                      <a:endParaRPr lang="zh-CN" altLang="en-US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7976089"/>
                  </a:ext>
                </a:extLst>
              </a:tr>
              <a:tr h="79574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>
                          <a:effectLst/>
                        </a:rPr>
                        <a:t>张三</a:t>
                      </a:r>
                      <a:endParaRPr lang="zh-CN" altLang="en-US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>
                          <a:effectLst/>
                        </a:rPr>
                        <a:t>房子</a:t>
                      </a:r>
                      <a:r>
                        <a:rPr lang="en-US" altLang="zh-CN" sz="2800" b="1" u="none" strike="noStrike">
                          <a:effectLst/>
                        </a:rPr>
                        <a:t>1</a:t>
                      </a:r>
                      <a:endParaRPr lang="en-US" altLang="zh-CN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29647541"/>
                  </a:ext>
                </a:extLst>
              </a:tr>
              <a:tr h="79574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>
                          <a:effectLst/>
                        </a:rPr>
                        <a:t>李四</a:t>
                      </a:r>
                      <a:endParaRPr lang="zh-CN" altLang="en-US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 dirty="0">
                          <a:effectLst/>
                        </a:rPr>
                        <a:t>房子</a:t>
                      </a:r>
                      <a:r>
                        <a:rPr lang="en-US" altLang="zh-CN" sz="2800" b="1" u="none" strike="noStrike" dirty="0">
                          <a:effectLst/>
                        </a:rPr>
                        <a:t>2</a:t>
                      </a:r>
                      <a:endParaRPr lang="en-US" altLang="zh-CN" sz="2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7240059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0B21BB4-DECC-4085-B7EE-D7F899CE5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064856"/>
              </p:ext>
            </p:extLst>
          </p:nvPr>
        </p:nvGraphicFramePr>
        <p:xfrm>
          <a:off x="5753264" y="8217877"/>
          <a:ext cx="5011772" cy="23931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5886">
                  <a:extLst>
                    <a:ext uri="{9D8B030D-6E8A-4147-A177-3AD203B41FA5}">
                      <a16:colId xmlns:a16="http://schemas.microsoft.com/office/drawing/2014/main" val="2741336733"/>
                    </a:ext>
                  </a:extLst>
                </a:gridCol>
                <a:gridCol w="2505886">
                  <a:extLst>
                    <a:ext uri="{9D8B030D-6E8A-4147-A177-3AD203B41FA5}">
                      <a16:colId xmlns:a16="http://schemas.microsoft.com/office/drawing/2014/main" val="260116515"/>
                    </a:ext>
                  </a:extLst>
                </a:gridCol>
              </a:tblGrid>
              <a:tr h="76620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 dirty="0">
                          <a:effectLst/>
                        </a:rPr>
                        <a:t>单元号</a:t>
                      </a:r>
                      <a:endParaRPr lang="zh-CN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>
                          <a:effectLst/>
                        </a:rPr>
                        <a:t>业主</a:t>
                      </a:r>
                      <a:endParaRPr lang="zh-CN" altLang="en-US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3207030"/>
                  </a:ext>
                </a:extLst>
              </a:tr>
              <a:tr h="8134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800" b="1" u="none" strike="noStrike">
                          <a:effectLst/>
                        </a:rPr>
                        <a:t>1#101</a:t>
                      </a:r>
                      <a:endParaRPr lang="en-US" altLang="zh-CN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 dirty="0">
                          <a:effectLst/>
                        </a:rPr>
                        <a:t>张三</a:t>
                      </a:r>
                      <a:endParaRPr lang="zh-CN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9136698"/>
                  </a:ext>
                </a:extLst>
              </a:tr>
              <a:tr h="8134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800" b="1" u="none" strike="noStrike" dirty="0">
                          <a:effectLst/>
                        </a:rPr>
                        <a:t>2#101</a:t>
                      </a:r>
                      <a:endParaRPr lang="en-US" altLang="zh-CN" sz="2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 dirty="0">
                          <a:effectLst/>
                        </a:rPr>
                        <a:t>李四</a:t>
                      </a:r>
                      <a:endParaRPr lang="zh-CN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394257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DC58828-CC39-4F01-B10B-DD73C2854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72338"/>
              </p:ext>
            </p:extLst>
          </p:nvPr>
        </p:nvGraphicFramePr>
        <p:xfrm>
          <a:off x="12323471" y="8196574"/>
          <a:ext cx="5012868" cy="2387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6434">
                  <a:extLst>
                    <a:ext uri="{9D8B030D-6E8A-4147-A177-3AD203B41FA5}">
                      <a16:colId xmlns:a16="http://schemas.microsoft.com/office/drawing/2014/main" val="376592692"/>
                    </a:ext>
                  </a:extLst>
                </a:gridCol>
                <a:gridCol w="2506434">
                  <a:extLst>
                    <a:ext uri="{9D8B030D-6E8A-4147-A177-3AD203B41FA5}">
                      <a16:colId xmlns:a16="http://schemas.microsoft.com/office/drawing/2014/main" val="1581457958"/>
                    </a:ext>
                  </a:extLst>
                </a:gridCol>
              </a:tblGrid>
              <a:tr h="79574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 dirty="0">
                          <a:effectLst/>
                        </a:rPr>
                        <a:t>单元号</a:t>
                      </a:r>
                      <a:endParaRPr lang="zh-CN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 dirty="0">
                          <a:effectLst/>
                        </a:rPr>
                        <a:t>房屋</a:t>
                      </a:r>
                      <a:endParaRPr lang="zh-CN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7316164"/>
                  </a:ext>
                </a:extLst>
              </a:tr>
              <a:tr h="7957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800" b="1" u="none" strike="noStrike">
                          <a:effectLst/>
                        </a:rPr>
                        <a:t>1#101</a:t>
                      </a:r>
                      <a:endParaRPr lang="en-US" altLang="zh-CN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>
                          <a:effectLst/>
                        </a:rPr>
                        <a:t>房子</a:t>
                      </a:r>
                      <a:r>
                        <a:rPr lang="en-US" altLang="zh-CN" sz="2800" b="1" u="none" strike="noStrike">
                          <a:effectLst/>
                        </a:rPr>
                        <a:t>1</a:t>
                      </a:r>
                      <a:endParaRPr lang="en-US" altLang="zh-CN" sz="2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4201114"/>
                  </a:ext>
                </a:extLst>
              </a:tr>
              <a:tr h="7957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800" b="1" u="none" strike="noStrike" dirty="0">
                          <a:effectLst/>
                        </a:rPr>
                        <a:t>2#101</a:t>
                      </a:r>
                      <a:endParaRPr lang="en-US" altLang="zh-CN" sz="2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800" b="1" u="none" strike="noStrike" dirty="0">
                          <a:effectLst/>
                        </a:rPr>
                        <a:t>房子</a:t>
                      </a:r>
                      <a:r>
                        <a:rPr lang="en-US" altLang="zh-CN" sz="2800" b="1" u="none" strike="noStrike" dirty="0">
                          <a:effectLst/>
                        </a:rPr>
                        <a:t>2</a:t>
                      </a:r>
                      <a:endParaRPr lang="en-US" altLang="zh-CN" sz="2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4200620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AE20C2B5-3944-4DFE-A210-1BE1A7148551}"/>
              </a:ext>
            </a:extLst>
          </p:cNvPr>
          <p:cNvSpPr txBox="1"/>
          <p:nvPr/>
        </p:nvSpPr>
        <p:spPr>
          <a:xfrm>
            <a:off x="7192350" y="11044555"/>
            <a:ext cx="2133600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Js Object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4CBD6F-C1C7-49C4-8DA8-BAF546D66DC2}"/>
              </a:ext>
            </a:extLst>
          </p:cNvPr>
          <p:cNvSpPr txBox="1"/>
          <p:nvPr/>
        </p:nvSpPr>
        <p:spPr>
          <a:xfrm>
            <a:off x="13686929" y="11044555"/>
            <a:ext cx="2353171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1198071935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Shape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迁移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68D969BA-4A4B-4F74-9809-A9B056611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995278" y="2190750"/>
            <a:ext cx="9234308" cy="1136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73352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Shape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迁移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68D969BA-4A4B-4F74-9809-A9B056611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64663" y="2552700"/>
            <a:ext cx="14054514" cy="1116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86379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Shape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迁移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322D2AF-60A8-4990-A858-C42131C54FCC}"/>
              </a:ext>
            </a:extLst>
          </p:cNvPr>
          <p:cNvSpPr/>
          <p:nvPr/>
        </p:nvSpPr>
        <p:spPr>
          <a:xfrm>
            <a:off x="1284853" y="4284064"/>
            <a:ext cx="58584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https://bugs.chromium.org/p/v8/issues/detail?id=8538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68D969BA-4A4B-4F74-9809-A9B056611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551207" y="2552700"/>
            <a:ext cx="14054514" cy="111632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58592E-BB4B-41C1-B6F2-8C8E68EEAAE5}"/>
              </a:ext>
            </a:extLst>
          </p:cNvPr>
          <p:cNvSpPr txBox="1"/>
          <p:nvPr/>
        </p:nvSpPr>
        <p:spPr>
          <a:xfrm>
            <a:off x="1336182" y="6114208"/>
            <a:ext cx="5132902" cy="305724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 err="1"/>
              <a:t>Object.preventExtensions</a:t>
            </a:r>
            <a:endParaRPr lang="en-US" altLang="zh-CN" sz="3200" b="1" dirty="0"/>
          </a:p>
          <a:p>
            <a:pPr algn="l">
              <a:lnSpc>
                <a:spcPct val="150000"/>
              </a:lnSpc>
            </a:pPr>
            <a:r>
              <a:rPr lang="en-US" altLang="zh-CN" sz="3200" b="1" dirty="0" err="1"/>
              <a:t>Object.freeze</a:t>
            </a:r>
            <a:endParaRPr lang="en-US" altLang="zh-CN" sz="3200" b="1" dirty="0"/>
          </a:p>
          <a:p>
            <a:pPr algn="l">
              <a:lnSpc>
                <a:spcPct val="150000"/>
              </a:lnSpc>
            </a:pPr>
            <a:r>
              <a:rPr lang="en-US" altLang="zh-CN" sz="3200" b="1" dirty="0" err="1"/>
              <a:t>Object.seal</a:t>
            </a:r>
            <a:endParaRPr lang="en-US" altLang="zh-CN" sz="3200" b="1" dirty="0"/>
          </a:p>
          <a:p>
            <a:pPr algn="l">
              <a:lnSpc>
                <a:spcPct val="150000"/>
              </a:lnSpc>
            </a:pPr>
            <a:r>
              <a:rPr lang="zh-CN" altLang="en-US" sz="3200" b="1" dirty="0"/>
              <a:t>可能引起的性能问题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11915072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9667"/>
            <a:ext cx="1475740" cy="93218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/>
              <a:t>目录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2620365" y="4387708"/>
            <a:ext cx="9757479" cy="6015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altLang="zh-CN" sz="6600" b="1" dirty="0"/>
              <a:t>V8 </a:t>
            </a:r>
            <a:r>
              <a:rPr lang="zh-CN" altLang="en-US" sz="6600" b="1" dirty="0"/>
              <a:t>背景介绍</a:t>
            </a:r>
            <a:endParaRPr kumimoji="0" lang="zh-CN" alt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altLang="zh-CN" sz="6600" b="1" dirty="0"/>
              <a:t>T</a:t>
            </a:r>
            <a:r>
              <a:rPr kumimoji="0" lang="en-US" altLang="zh-CN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urbofan </a:t>
            </a:r>
            <a:r>
              <a:rPr kumimoji="0" lang="zh-CN" alt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</a:t>
            </a:r>
            <a:endParaRPr kumimoji="0" lang="en-US" altLang="zh-CN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altLang="zh-CN" sz="6600" b="1" dirty="0"/>
              <a:t>Shape </a:t>
            </a:r>
            <a:r>
              <a:rPr lang="zh-CN" altLang="en-US" sz="6600" b="1" dirty="0"/>
              <a:t>和 </a:t>
            </a:r>
            <a:r>
              <a:rPr lang="en-US" altLang="zh-CN" sz="6600" b="1" dirty="0"/>
              <a:t>Inline cache</a:t>
            </a:r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总结</a:t>
            </a:r>
            <a:endParaRPr kumimoji="0" lang="en-US" altLang="zh-CN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ED83541B-829A-4430-B60F-D9671AB1E1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0627" y="3887237"/>
            <a:ext cx="17102586" cy="962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86893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50F286D3-1B00-4299-8F88-6E5F4E4CA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59187" y="2258817"/>
            <a:ext cx="8662949" cy="11295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getById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(obj,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getById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(obj, key)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获取对象的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中的</a:t>
            </a:r>
            <a:r>
              <a:rPr lang="en-US" altLang="zh-CN" sz="2800" i="1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keys</a:t>
            </a:r>
            <a:b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keys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obj.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foundKeyIndex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-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遍历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中的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找到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offset</a:t>
            </a:r>
            <a:b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 = 0; i &lt; keys.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 i++)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(keys[i] === key)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           foundKeyIndex = i;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   }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没找到，返回</a:t>
            </a:r>
            <a:b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kumimoji="0" lang="en-US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foundKeyIndex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=== -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undefined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keyDesc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foundKeyIndex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调用方法取出对应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的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value</a:t>
            </a:r>
            <a:b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obj.READ_FIELD(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keyDesc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656F47E-068E-46F9-BA39-341D6420D227}"/>
              </a:ext>
            </a:extLst>
          </p:cNvPr>
          <p:cNvSpPr txBox="1"/>
          <p:nvPr/>
        </p:nvSpPr>
        <p:spPr>
          <a:xfrm>
            <a:off x="853440" y="4554229"/>
            <a:ext cx="9391572" cy="259558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zh-CN" altLang="en-US" sz="3600" b="1" dirty="0"/>
              <a:t>从对象的 </a:t>
            </a:r>
            <a:r>
              <a:rPr lang="en-US" altLang="zh-CN" sz="3600" b="1" dirty="0"/>
              <a:t>shape </a:t>
            </a:r>
            <a:r>
              <a:rPr lang="zh-CN" altLang="en-US" sz="3600" b="1" dirty="0"/>
              <a:t>中获得全部</a:t>
            </a:r>
            <a:r>
              <a:rPr lang="en-US" altLang="zh-CN" sz="3600" b="1" dirty="0"/>
              <a:t>keys</a:t>
            </a:r>
          </a:p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en-US" altLang="zh-CN" sz="3600" b="1" dirty="0"/>
              <a:t>keys </a:t>
            </a:r>
            <a:r>
              <a:rPr lang="zh-CN" altLang="en-US" sz="3600" b="1" dirty="0"/>
              <a:t>遍历获取到</a:t>
            </a:r>
            <a:r>
              <a:rPr lang="en-US" altLang="zh-CN" sz="3600" b="1" dirty="0"/>
              <a:t>key “x” </a:t>
            </a:r>
            <a:r>
              <a:rPr lang="zh-CN" altLang="en-US" sz="3600" b="1" dirty="0"/>
              <a:t>存储的位置。</a:t>
            </a:r>
            <a:endParaRPr lang="en-US" altLang="zh-CN" sz="3600" b="1" dirty="0"/>
          </a:p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zh-CN" altLang="en-US" sz="3600" b="1" dirty="0"/>
              <a:t>调用特定的方法读取属性值。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EC4D7FF-80F0-4EEF-900C-EA0577DF4F0C}"/>
              </a:ext>
            </a:extLst>
          </p:cNvPr>
          <p:cNvSpPr/>
          <p:nvPr/>
        </p:nvSpPr>
        <p:spPr>
          <a:xfrm>
            <a:off x="867320" y="9486526"/>
            <a:ext cx="10891867" cy="82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b="1" dirty="0">
                <a:solidFill>
                  <a:srgbClr val="FF0000"/>
                </a:solidFill>
              </a:rPr>
              <a:t>如果每次传入</a:t>
            </a:r>
            <a:r>
              <a:rPr lang="en-US" altLang="zh-CN" sz="3600" b="1" dirty="0">
                <a:solidFill>
                  <a:srgbClr val="FF0000"/>
                </a:solidFill>
              </a:rPr>
              <a:t>obj</a:t>
            </a:r>
            <a:r>
              <a:rPr lang="zh-CN" altLang="en-US" sz="3600" b="1" dirty="0">
                <a:solidFill>
                  <a:srgbClr val="FF0000"/>
                </a:solidFill>
              </a:rPr>
              <a:t>的</a:t>
            </a:r>
            <a:r>
              <a:rPr lang="en-US" altLang="zh-CN" sz="3600" b="1" dirty="0">
                <a:solidFill>
                  <a:srgbClr val="FF0000"/>
                </a:solidFill>
              </a:rPr>
              <a:t>shape</a:t>
            </a:r>
            <a:r>
              <a:rPr lang="zh-CN" altLang="en-US" sz="3600" b="1" dirty="0">
                <a:solidFill>
                  <a:srgbClr val="FF0000"/>
                </a:solidFill>
              </a:rPr>
              <a:t>都是一样的，此处可以优化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4B633F2-034E-49D8-B96D-C67D5C1A6468}"/>
              </a:ext>
            </a:extLst>
          </p:cNvPr>
          <p:cNvCxnSpPr>
            <a:cxnSpLocks/>
          </p:cNvCxnSpPr>
          <p:nvPr/>
        </p:nvCxnSpPr>
        <p:spPr>
          <a:xfrm flipH="1">
            <a:off x="8820150" y="7906517"/>
            <a:ext cx="3829050" cy="14481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698634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417D9DB3-A38C-4EA9-B3F2-DFB81DFC6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3895" y="3105589"/>
            <a:ext cx="16076210" cy="904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14382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0EAB01FB-73E7-4A71-8B3A-44B392E1F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0096" y="3201108"/>
            <a:ext cx="15983808" cy="89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68520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9395EB1-00E6-40B2-BDA3-66411DE28FC4}"/>
              </a:ext>
            </a:extLst>
          </p:cNvPr>
          <p:cNvSpPr txBox="1"/>
          <p:nvPr/>
        </p:nvSpPr>
        <p:spPr>
          <a:xfrm>
            <a:off x="1144624" y="4858065"/>
            <a:ext cx="9922369" cy="259558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zh-CN" altLang="en-US" sz="3600" b="1" dirty="0"/>
              <a:t>判断对象的 </a:t>
            </a:r>
            <a:r>
              <a:rPr lang="en-US" altLang="zh-CN" sz="3600" b="1" dirty="0"/>
              <a:t>shape </a:t>
            </a:r>
            <a:r>
              <a:rPr lang="zh-CN" altLang="en-US" sz="3600" b="1" dirty="0"/>
              <a:t>与之前缓存的是否相同</a:t>
            </a:r>
          </a:p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zh-CN" altLang="en-US" sz="3600" b="1" dirty="0"/>
              <a:t>如相同，直接从缓存的</a:t>
            </a:r>
            <a:r>
              <a:rPr lang="en-US" altLang="zh-CN" sz="3600" b="1" dirty="0"/>
              <a:t>offset</a:t>
            </a:r>
            <a:r>
              <a:rPr lang="zh-CN" altLang="en-US" sz="3600" b="1" dirty="0"/>
              <a:t>位置读取</a:t>
            </a:r>
          </a:p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zh-CN" altLang="en-US" sz="3600" b="1" dirty="0"/>
              <a:t>如不同，调用旧逻辑并把新的</a:t>
            </a:r>
            <a:r>
              <a:rPr lang="en-US" altLang="zh-CN" sz="3600" b="1" dirty="0"/>
              <a:t>shape</a:t>
            </a:r>
            <a:r>
              <a:rPr lang="zh-CN" altLang="en-US" sz="3600" b="1" dirty="0"/>
              <a:t>缓存下来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4A97D2-2696-4974-A976-0A852B6FD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4250" y="2591621"/>
            <a:ext cx="9453229" cy="105567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(obj)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getById_with_inline_cache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(obj,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getById_with_inline_cache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(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cache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-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function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(obj, key)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shape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===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cache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shape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和缓存的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一致，直接用缓存的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offset</a:t>
            </a:r>
            <a:b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cache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&gt;=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obj.READ_FIELD(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cache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}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省略和之前的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getById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逻辑一致</a:t>
            </a:r>
            <a:b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...</a:t>
            </a:r>
            <a:b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keyDesc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keys[foundKeyIndex];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cache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obj.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keyDesc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obj.READ_FIELD(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keyDesc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})()</a:t>
            </a: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262804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6FA90D8F-EEDF-4DBF-ABD7-F152FDFC3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477" y="4880768"/>
            <a:ext cx="10136108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2e6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`a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zh-CN" altLang="zh-CN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A853EE-FE06-4F33-ACED-19C6AC68AF95}"/>
              </a:ext>
            </a:extLst>
          </p:cNvPr>
          <p:cNvSpPr txBox="1"/>
          <p:nvPr/>
        </p:nvSpPr>
        <p:spPr>
          <a:xfrm>
            <a:off x="13834880" y="4880768"/>
            <a:ext cx="8282170" cy="379591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I = 0 =&gt; { a0 : 0 }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b="1" dirty="0"/>
              <a:t>I = 1 =&gt; { a1 : 1 }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…</a:t>
            </a:r>
            <a:endParaRPr lang="en-US" altLang="zh-CN" sz="4000" b="1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0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每次</a:t>
            </a:r>
            <a:r>
              <a:rPr kumimoji="0" lang="en-US" altLang="zh-CN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key</a:t>
            </a:r>
            <a:r>
              <a:rPr kumimoji="0" lang="zh-CN" altLang="en-US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不同，</a:t>
            </a:r>
            <a:r>
              <a:rPr lang="zh-CN" altLang="en-US" sz="4000" b="1" dirty="0"/>
              <a:t>产生不同的</a:t>
            </a:r>
            <a:r>
              <a:rPr lang="en-US" altLang="zh-CN" sz="4000" b="1" dirty="0"/>
              <a:t>shape</a:t>
            </a:r>
            <a:r>
              <a:rPr kumimoji="0" lang="zh-CN" altLang="en-US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导致</a:t>
            </a:r>
            <a:r>
              <a:rPr kumimoji="0" lang="en-US" altLang="zh-CN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kumimoji="0" lang="zh-CN" altLang="en-US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不起作用</a:t>
            </a:r>
          </a:p>
        </p:txBody>
      </p:sp>
    </p:spTree>
    <p:extLst>
      <p:ext uri="{BB962C8B-B14F-4D97-AF65-F5344CB8AC3E}">
        <p14:creationId xmlns:p14="http://schemas.microsoft.com/office/powerpoint/2010/main" val="2998955277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9667"/>
            <a:ext cx="1475740" cy="93218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l"/>
            <a:r>
              <a:rPr lang="zh-CN" altLang="en-US" sz="5400" b="1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总结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2138282" y="4342154"/>
            <a:ext cx="20107275" cy="56425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742950" indent="-742950" algn="l">
              <a:buFontTx/>
              <a:buAutoNum type="arabicPeriod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尽量写小而美的函数（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60KB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限制，用代码生成器可能会遇到）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FontTx/>
              <a:buAutoNum type="arabicPeriod"/>
            </a:pP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最好相同顺序初始化对象（减少不同类型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shape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的产生）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/>
            </a:pP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函数的传入对象最好是固定的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shape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（利用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inline cache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/>
            </a:pP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以上全错。性能优化的必要性（脱离实际场景聊性能都是伪科学）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 startAt="5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引擎还有很多无法优化的场景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4000" dirty="0">
                <a:hlinkClick r:id="rId5"/>
              </a:rPr>
              <a:t>deps/v8/src/bailout-</a:t>
            </a:r>
            <a:r>
              <a:rPr lang="en-US" altLang="zh-CN" sz="4000" dirty="0" err="1">
                <a:hlinkClick r:id="rId5"/>
              </a:rPr>
              <a:t>reason.h</a:t>
            </a:r>
            <a:endParaRPr lang="en-US" altLang="zh-CN" sz="4000" dirty="0"/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3"/>
            <a:ext cx="1641475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Q&amp;A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-1678769" y="5691410"/>
            <a:ext cx="20107275" cy="31649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r>
              <a:rPr lang="en-US" altLang="zh-CN" sz="199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Q&amp;A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1B7FA4-05BE-4486-B5A2-36156C3FD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7850" y="3862042"/>
            <a:ext cx="7254721" cy="72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43383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5" name="pasted-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756" y="4927792"/>
            <a:ext cx="3839075" cy="22582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6" name="Shape 176" descr="NETEASE…"/>
          <p:cNvSpPr/>
          <p:nvPr/>
        </p:nvSpPr>
        <p:spPr>
          <a:xfrm>
            <a:off x="1144625" y="875320"/>
            <a:ext cx="4118230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NETEASE</a:t>
            </a:r>
          </a:p>
          <a:p>
            <a:pPr algn="l">
              <a:defRPr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Kaola Center Training </a:t>
            </a:r>
          </a:p>
        </p:txBody>
      </p:sp>
      <p:sp>
        <p:nvSpPr>
          <p:cNvPr id="177" name="Shape 177"/>
          <p:cNvSpPr/>
          <p:nvPr/>
        </p:nvSpPr>
        <p:spPr>
          <a:xfrm>
            <a:off x="10039540" y="8579117"/>
            <a:ext cx="518795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80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rPr b="1"/>
              <a:t>感谢聆听！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1"/>
            <a:ext cx="11765832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1908175" y="3861852"/>
            <a:ext cx="19996785" cy="19492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algn="l"/>
            <a:r>
              <a:rPr lang="zh-CN" altLang="en-US" sz="4000" b="1" dirty="0"/>
              <a:t>浏览器内核（渲染引擎）：</a:t>
            </a:r>
            <a:r>
              <a:rPr lang="en-US" altLang="zh-CN" sz="4000" b="1" dirty="0"/>
              <a:t>Blink</a:t>
            </a:r>
            <a:r>
              <a:rPr lang="zh-CN" altLang="en-US" sz="4000" b="1" dirty="0"/>
              <a:t>、</a:t>
            </a:r>
            <a:r>
              <a:rPr lang="en-US" altLang="zh-CN" sz="4000" b="1" dirty="0" err="1"/>
              <a:t>WebKit</a:t>
            </a:r>
            <a:r>
              <a:rPr lang="zh-CN" altLang="en-US" sz="4000" b="1" dirty="0"/>
              <a:t>、</a:t>
            </a:r>
            <a:r>
              <a:rPr lang="en-US" altLang="zh-CN" sz="4000" b="1" dirty="0"/>
              <a:t>Gecko</a:t>
            </a:r>
          </a:p>
          <a:p>
            <a:pPr algn="l"/>
            <a:endParaRPr lang="en-US" altLang="zh-CN" sz="4000" b="1" dirty="0"/>
          </a:p>
          <a:p>
            <a:pPr algn="l"/>
            <a:r>
              <a:rPr lang="en-US" altLang="zh-CN" sz="4000" b="1" dirty="0"/>
              <a:t>JS </a:t>
            </a:r>
            <a:r>
              <a:rPr lang="zh-CN" altLang="en-US" sz="4000" b="1" dirty="0"/>
              <a:t>引擎：</a:t>
            </a:r>
            <a:r>
              <a:rPr lang="en-US" altLang="zh-CN" sz="4000" b="1" dirty="0"/>
              <a:t>V8</a:t>
            </a:r>
            <a:r>
              <a:rPr lang="zh-CN" altLang="en-US" sz="4000" b="1" dirty="0"/>
              <a:t>、</a:t>
            </a:r>
            <a:r>
              <a:rPr lang="en-US" altLang="zh-CN" sz="4000" b="1" dirty="0" err="1"/>
              <a:t>JavaScriptCore</a:t>
            </a:r>
            <a:r>
              <a:rPr lang="zh-CN" altLang="en-US" sz="4000" b="1" dirty="0"/>
              <a:t>、</a:t>
            </a:r>
            <a:r>
              <a:rPr lang="en-US" altLang="zh-CN" sz="4000" b="1" dirty="0" err="1"/>
              <a:t>SpiderMonkey</a:t>
            </a:r>
            <a:endParaRPr lang="en-US" altLang="zh-CN" sz="40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AFEF76-A857-445B-A510-11FAF8EF2093}"/>
              </a:ext>
            </a:extLst>
          </p:cNvPr>
          <p:cNvSpPr txBox="1"/>
          <p:nvPr/>
        </p:nvSpPr>
        <p:spPr>
          <a:xfrm>
            <a:off x="1908175" y="6830676"/>
            <a:ext cx="19996785" cy="25648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algn="l"/>
            <a:r>
              <a:rPr lang="en-US" altLang="zh-CN" sz="4000" b="1" dirty="0"/>
              <a:t>V8 </a:t>
            </a:r>
            <a:r>
              <a:rPr lang="zh-CN" altLang="en-US" sz="4000" b="1" dirty="0"/>
              <a:t>是一个由 </a:t>
            </a:r>
            <a:r>
              <a:rPr lang="en-US" altLang="zh-CN" sz="4000" b="1" dirty="0"/>
              <a:t>Google </a:t>
            </a:r>
            <a:r>
              <a:rPr lang="zh-CN" altLang="en-US" sz="4000" b="1" dirty="0"/>
              <a:t>开源的高性能 </a:t>
            </a:r>
            <a:r>
              <a:rPr lang="en-US" altLang="zh-CN" sz="4000" b="1" dirty="0"/>
              <a:t>JavaScript </a:t>
            </a:r>
            <a:r>
              <a:rPr lang="zh-CN" altLang="en-US" sz="4000" b="1" dirty="0"/>
              <a:t>和 </a:t>
            </a:r>
            <a:r>
              <a:rPr lang="en-US" altLang="zh-CN" sz="4000" b="1" dirty="0" err="1"/>
              <a:t>WebAssembly</a:t>
            </a:r>
            <a:r>
              <a:rPr lang="en-US" altLang="zh-CN" sz="4000" b="1" dirty="0"/>
              <a:t> </a:t>
            </a:r>
            <a:r>
              <a:rPr lang="zh-CN" altLang="en-US" sz="4000" b="1" dirty="0"/>
              <a:t>引擎，其源代码使用 </a:t>
            </a:r>
            <a:r>
              <a:rPr lang="en-US" altLang="zh-CN" sz="4000" b="1" dirty="0"/>
              <a:t>C++ </a:t>
            </a:r>
            <a:r>
              <a:rPr lang="zh-CN" altLang="en-US" sz="4000" b="1" dirty="0"/>
              <a:t>编写。</a:t>
            </a:r>
            <a:r>
              <a:rPr lang="en-US" altLang="zh-CN" sz="4000" b="1" dirty="0"/>
              <a:t>V8 </a:t>
            </a:r>
            <a:r>
              <a:rPr lang="zh-CN" altLang="en-US" sz="4000" b="1" dirty="0"/>
              <a:t>被用于 </a:t>
            </a:r>
            <a:r>
              <a:rPr lang="en-US" altLang="zh-CN" sz="4000" b="1" dirty="0"/>
              <a:t>Google </a:t>
            </a:r>
            <a:r>
              <a:rPr lang="zh-CN" altLang="en-US" sz="4000" b="1" dirty="0"/>
              <a:t>的开源浏览器 </a:t>
            </a:r>
            <a:r>
              <a:rPr lang="en-US" altLang="zh-CN" sz="4000" b="1" dirty="0"/>
              <a:t>Chrome </a:t>
            </a:r>
            <a:r>
              <a:rPr lang="zh-CN" altLang="en-US" sz="4000" b="1" dirty="0"/>
              <a:t>中，同时也被用于 </a:t>
            </a:r>
            <a:r>
              <a:rPr lang="en-US" altLang="zh-CN" sz="4000" b="1" dirty="0"/>
              <a:t>Node.js</a:t>
            </a:r>
            <a:r>
              <a:rPr lang="zh-CN" altLang="en-US" sz="4000" b="1" dirty="0"/>
              <a:t>。</a:t>
            </a:r>
            <a:endParaRPr lang="en-US" altLang="zh-CN" sz="4000" b="1" dirty="0"/>
          </a:p>
          <a:p>
            <a:pPr algn="l"/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</a:endParaRPr>
          </a:p>
          <a:p>
            <a:pPr algn="l"/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</a:rPr>
              <a:t>V8 J</a:t>
            </a:r>
            <a:r>
              <a:rPr lang="en-US" altLang="zh-CN" sz="4000" b="1" dirty="0"/>
              <a:t>avaScript </a:t>
            </a:r>
            <a:r>
              <a:rPr lang="zh-CN" altLang="en-US" sz="4000" b="1" dirty="0"/>
              <a:t>引擎（解释、编译、执行）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27315894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5943935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r>
              <a:rPr lang="zh-CN" altLang="en-US" sz="5400" b="1" dirty="0">
                <a:solidFill>
                  <a:srgbClr val="000000"/>
                </a:solidFill>
                <a:latin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概述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98" name="Picture 2" descr="https://static001.geekbang.org/resource/image/8b/12/8bd83564510dc0a7d842d11199caf512.png">
            <a:extLst>
              <a:ext uri="{FF2B5EF4-FFF2-40B4-BE49-F238E27FC236}">
                <a16:creationId xmlns:a16="http://schemas.microsoft.com/office/drawing/2014/main" id="{EA00B95B-9B7C-41C4-A9BB-36A4A022D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640" y="4421055"/>
            <a:ext cx="17190720" cy="78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79DB261-1102-4E8B-90F2-13199F7889FF}"/>
              </a:ext>
            </a:extLst>
          </p:cNvPr>
          <p:cNvSpPr txBox="1"/>
          <p:nvPr/>
        </p:nvSpPr>
        <p:spPr>
          <a:xfrm>
            <a:off x="14260286" y="4132068"/>
            <a:ext cx="2394857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es2015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51769305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7328929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r>
              <a:rPr lang="zh-CN" altLang="en-US" sz="5400" b="1" dirty="0">
                <a:solidFill>
                  <a:srgbClr val="000000"/>
                </a:solidFill>
                <a:latin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执行过程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8B95B2-B35C-4DE0-8039-D1E13B0AD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207" y="2745718"/>
            <a:ext cx="13915426" cy="100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0892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4F4001-B2D0-4C07-B895-8DFE1BE7A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237" y="3314572"/>
            <a:ext cx="14832195" cy="8568399"/>
          </a:xfrm>
          <a:prstGeom prst="rect">
            <a:avLst/>
          </a:prstGeom>
        </p:spPr>
      </p:pic>
      <p:pic>
        <p:nvPicPr>
          <p:cNvPr id="142" name="pasted-image.pdf"/>
          <p:cNvPicPr>
            <a:picLocks noChangeAspect="1"/>
          </p:cNvPicPr>
          <p:nvPr/>
        </p:nvPicPr>
        <p:blipFill>
          <a:blip r:embed="rId4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7213513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r>
              <a:rPr lang="zh-CN" altLang="en-US" sz="5400" b="1" dirty="0">
                <a:solidFill>
                  <a:srgbClr val="000000"/>
                </a:solidFill>
                <a:latin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Pipeline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A4F8B65-4392-4D89-8D14-2AC1C2894CCC}"/>
              </a:ext>
            </a:extLst>
          </p:cNvPr>
          <p:cNvSpPr txBox="1"/>
          <p:nvPr/>
        </p:nvSpPr>
        <p:spPr>
          <a:xfrm>
            <a:off x="1536510" y="6985046"/>
            <a:ext cx="10426890" cy="19492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V8 </a:t>
            </a:r>
            <a:r>
              <a:rPr kumimoji="0" lang="zh-CN" altLang="en-US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解释器：</a:t>
            </a:r>
            <a:r>
              <a:rPr kumimoji="0" lang="en-US" altLang="zh-CN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Ignition</a:t>
            </a:r>
            <a:r>
              <a:rPr kumimoji="0" lang="zh-CN" altLang="en-US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（点火器）</a:t>
            </a:r>
            <a:endParaRPr kumimoji="0" lang="en-US" altLang="zh-CN" sz="40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0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algn="l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V8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优化编译器：</a:t>
            </a:r>
            <a:r>
              <a:rPr lang="en-US" altLang="zh-CN" sz="4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TurboFan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（涡轮发动机）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5994470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7559762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r>
              <a:rPr lang="zh-CN" altLang="en-US" sz="5400" b="1" dirty="0">
                <a:solidFill>
                  <a:srgbClr val="000000"/>
                </a:solidFill>
                <a:latin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826820C6-9FFD-4F1B-8C2B-5703B880A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18336" y="3076205"/>
            <a:ext cx="17450347" cy="98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97865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1487587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/>
              <a:t>问题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8A58A46-2A0C-4CF3-8468-C02A94058C36}"/>
              </a:ext>
            </a:extLst>
          </p:cNvPr>
          <p:cNvSpPr txBox="1"/>
          <p:nvPr/>
        </p:nvSpPr>
        <p:spPr>
          <a:xfrm>
            <a:off x="4533900" y="5957148"/>
            <a:ext cx="15316200" cy="133369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所有场景都能优化吗，限制？</a:t>
            </a:r>
          </a:p>
        </p:txBody>
      </p:sp>
    </p:spTree>
    <p:extLst>
      <p:ext uri="{BB962C8B-B14F-4D97-AF65-F5344CB8AC3E}">
        <p14:creationId xmlns:p14="http://schemas.microsoft.com/office/powerpoint/2010/main" val="1686000981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4788</TotalTime>
  <Words>1080</Words>
  <Application>Microsoft Office PowerPoint</Application>
  <PresentationFormat>自定义</PresentationFormat>
  <Paragraphs>185</Paragraphs>
  <Slides>38</Slides>
  <Notes>37</Notes>
  <HiddenSlides>1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4" baseType="lpstr">
      <vt:lpstr>Adobe Myungjo Std M</vt:lpstr>
      <vt:lpstr>Gill Sans</vt:lpstr>
      <vt:lpstr>Helvetica Neue</vt:lpstr>
      <vt:lpstr>Helvetica Neue Light</vt:lpstr>
      <vt:lpstr>Helvetica Neue Medium</vt:lpstr>
      <vt:lpstr>Lantinghei SC Extralight</vt:lpstr>
      <vt:lpstr>Microsoft JhengHei</vt:lpstr>
      <vt:lpstr>PingFang SC Medium</vt:lpstr>
      <vt:lpstr>PingFang SC Regular</vt:lpstr>
      <vt:lpstr>PingFang SC Semibold</vt:lpstr>
      <vt:lpstr>等线</vt:lpstr>
      <vt:lpstr>微软雅黑</vt:lpstr>
      <vt:lpstr>微软雅黑 Light</vt:lpstr>
      <vt:lpstr>Arial</vt:lpstr>
      <vt:lpstr>Consolas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huangsu</dc:creator>
  <cp:lastModifiedBy>Alexander Huang</cp:lastModifiedBy>
  <cp:revision>564</cp:revision>
  <dcterms:created xsi:type="dcterms:W3CDTF">2019-06-16T06:11:43Z</dcterms:created>
  <dcterms:modified xsi:type="dcterms:W3CDTF">2019-08-01T12:43:50Z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